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37463413" cy="21067713"/>
  <p:notesSz cx="6858000" cy="9144000"/>
  <p:defaultTextStyle>
    <a:defPPr>
      <a:defRPr lang="en-US"/>
    </a:defPPr>
    <a:lvl1pPr marL="0" algn="l" defTabSz="1672300" rtl="0" eaLnBrk="1" latinLnBrk="0" hangingPunct="1">
      <a:defRPr sz="6600" kern="1200">
        <a:solidFill>
          <a:schemeClr val="tx1"/>
        </a:solidFill>
        <a:latin typeface="+mn-lt"/>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636">
          <p15:clr>
            <a:srgbClr val="A4A3A4"/>
          </p15:clr>
        </p15:guide>
        <p15:guide id="2" pos="11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D5"/>
    <a:srgbClr val="CA4B49"/>
    <a:srgbClr val="4E8F00"/>
    <a:srgbClr val="245F9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p:restoredTop sz="94886"/>
  </p:normalViewPr>
  <p:slideViewPr>
    <p:cSldViewPr snapToGrid="0" snapToObjects="1">
      <p:cViewPr varScale="1">
        <p:scale>
          <a:sx n="35" d="100"/>
          <a:sy n="35" d="100"/>
        </p:scale>
        <p:origin x="-800" y="-112"/>
      </p:cViewPr>
      <p:guideLst>
        <p:guide orient="horz" pos="6636"/>
        <p:guide pos="11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026BA-50E8-7644-BEF6-07CACBFB9997}" type="datetimeFigureOut">
              <a:rPr lang="en-US" smtClean="0"/>
              <a:t>9/5/19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A170F-69B8-B741-A099-15AE468EF203}" type="slidenum">
              <a:rPr lang="en-US" smtClean="0"/>
              <a:t>‹#›</a:t>
            </a:fld>
            <a:endParaRPr lang="en-US"/>
          </a:p>
        </p:txBody>
      </p:sp>
    </p:spTree>
    <p:extLst>
      <p:ext uri="{BB962C8B-B14F-4D97-AF65-F5344CB8AC3E}">
        <p14:creationId xmlns:p14="http://schemas.microsoft.com/office/powerpoint/2010/main" val="4093209334"/>
      </p:ext>
    </p:extLst>
  </p:cSld>
  <p:clrMap bg1="lt1" tx1="dk1" bg2="lt2" tx2="dk2" accent1="accent1" accent2="accent2" accent3="accent3" accent4="accent4" accent5="accent5" accent6="accent6" hlink="hlink" folHlink="folHlink"/>
  <p:notesStyle>
    <a:lvl1pPr marL="0" algn="l" defTabSz="1672300" rtl="0" eaLnBrk="1" latinLnBrk="0" hangingPunct="1">
      <a:defRPr sz="4400" kern="1200">
        <a:solidFill>
          <a:schemeClr val="tx1"/>
        </a:solidFill>
        <a:latin typeface="+mn-lt"/>
        <a:ea typeface="+mn-ea"/>
        <a:cs typeface="+mn-cs"/>
      </a:defRPr>
    </a:lvl1pPr>
    <a:lvl2pPr marL="1672300" algn="l" defTabSz="1672300" rtl="0" eaLnBrk="1" latinLnBrk="0" hangingPunct="1">
      <a:defRPr sz="4400" kern="1200">
        <a:solidFill>
          <a:schemeClr val="tx1"/>
        </a:solidFill>
        <a:latin typeface="+mn-lt"/>
        <a:ea typeface="+mn-ea"/>
        <a:cs typeface="+mn-cs"/>
      </a:defRPr>
    </a:lvl2pPr>
    <a:lvl3pPr marL="3344601" algn="l" defTabSz="1672300" rtl="0" eaLnBrk="1" latinLnBrk="0" hangingPunct="1">
      <a:defRPr sz="4400" kern="1200">
        <a:solidFill>
          <a:schemeClr val="tx1"/>
        </a:solidFill>
        <a:latin typeface="+mn-lt"/>
        <a:ea typeface="+mn-ea"/>
        <a:cs typeface="+mn-cs"/>
      </a:defRPr>
    </a:lvl3pPr>
    <a:lvl4pPr marL="5016901" algn="l" defTabSz="1672300" rtl="0" eaLnBrk="1" latinLnBrk="0" hangingPunct="1">
      <a:defRPr sz="4400" kern="1200">
        <a:solidFill>
          <a:schemeClr val="tx1"/>
        </a:solidFill>
        <a:latin typeface="+mn-lt"/>
        <a:ea typeface="+mn-ea"/>
        <a:cs typeface="+mn-cs"/>
      </a:defRPr>
    </a:lvl4pPr>
    <a:lvl5pPr marL="6689202" algn="l" defTabSz="1672300" rtl="0" eaLnBrk="1" latinLnBrk="0" hangingPunct="1">
      <a:defRPr sz="4400" kern="1200">
        <a:solidFill>
          <a:schemeClr val="tx1"/>
        </a:solidFill>
        <a:latin typeface="+mn-lt"/>
        <a:ea typeface="+mn-ea"/>
        <a:cs typeface="+mn-cs"/>
      </a:defRPr>
    </a:lvl5pPr>
    <a:lvl6pPr marL="8361502" algn="l" defTabSz="1672300" rtl="0" eaLnBrk="1" latinLnBrk="0" hangingPunct="1">
      <a:defRPr sz="4400" kern="1200">
        <a:solidFill>
          <a:schemeClr val="tx1"/>
        </a:solidFill>
        <a:latin typeface="+mn-lt"/>
        <a:ea typeface="+mn-ea"/>
        <a:cs typeface="+mn-cs"/>
      </a:defRPr>
    </a:lvl6pPr>
    <a:lvl7pPr marL="10033803" algn="l" defTabSz="1672300" rtl="0" eaLnBrk="1" latinLnBrk="0" hangingPunct="1">
      <a:defRPr sz="4400" kern="1200">
        <a:solidFill>
          <a:schemeClr val="tx1"/>
        </a:solidFill>
        <a:latin typeface="+mn-lt"/>
        <a:ea typeface="+mn-ea"/>
        <a:cs typeface="+mn-cs"/>
      </a:defRPr>
    </a:lvl7pPr>
    <a:lvl8pPr marL="11706103" algn="l" defTabSz="1672300" rtl="0" eaLnBrk="1" latinLnBrk="0" hangingPunct="1">
      <a:defRPr sz="4400" kern="1200">
        <a:solidFill>
          <a:schemeClr val="tx1"/>
        </a:solidFill>
        <a:latin typeface="+mn-lt"/>
        <a:ea typeface="+mn-ea"/>
        <a:cs typeface="+mn-cs"/>
      </a:defRPr>
    </a:lvl8pPr>
    <a:lvl9pPr marL="13378404" algn="l" defTabSz="1672300" rtl="0" eaLnBrk="1" latinLnBrk="0" hangingPunct="1">
      <a:defRPr sz="4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 sided</a:t>
            </a:r>
            <a:r>
              <a:rPr lang="en-US" baseline="0" dirty="0"/>
              <a:t> poster!</a:t>
            </a:r>
            <a:endParaRPr lang="en-US" dirty="0"/>
          </a:p>
        </p:txBody>
      </p:sp>
      <p:sp>
        <p:nvSpPr>
          <p:cNvPr id="4" name="Slide Number Placeholder 3"/>
          <p:cNvSpPr>
            <a:spLocks noGrp="1"/>
          </p:cNvSpPr>
          <p:nvPr>
            <p:ph type="sldNum" sz="quarter" idx="10"/>
          </p:nvPr>
        </p:nvSpPr>
        <p:spPr/>
        <p:txBody>
          <a:bodyPr/>
          <a:lstStyle/>
          <a:p>
            <a:fld id="{3859A05F-9442-1B4B-8130-ABC0D5C36496}" type="slidenum">
              <a:rPr lang="en-US" smtClean="0"/>
              <a:t>1</a:t>
            </a:fld>
            <a:endParaRPr lang="en-US"/>
          </a:p>
        </p:txBody>
      </p:sp>
    </p:spTree>
    <p:extLst>
      <p:ext uri="{BB962C8B-B14F-4D97-AF65-F5344CB8AC3E}">
        <p14:creationId xmlns:p14="http://schemas.microsoft.com/office/powerpoint/2010/main" val="203369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756" y="6544648"/>
            <a:ext cx="31843901" cy="4515903"/>
          </a:xfrm>
        </p:spPr>
        <p:txBody>
          <a:bodyPr/>
          <a:lstStyle/>
          <a:p>
            <a:r>
              <a:rPr lang="en-US"/>
              <a:t>Click to edit Master title style</a:t>
            </a:r>
          </a:p>
        </p:txBody>
      </p:sp>
      <p:sp>
        <p:nvSpPr>
          <p:cNvPr id="3" name="Subtitle 2"/>
          <p:cNvSpPr>
            <a:spLocks noGrp="1"/>
          </p:cNvSpPr>
          <p:nvPr>
            <p:ph type="subTitle" idx="1"/>
          </p:nvPr>
        </p:nvSpPr>
        <p:spPr>
          <a:xfrm>
            <a:off x="5619512" y="11938371"/>
            <a:ext cx="26224389" cy="5383971"/>
          </a:xfrm>
        </p:spPr>
        <p:txBody>
          <a:bodyPr/>
          <a:lstStyle>
            <a:lvl1pPr marL="0" indent="0" algn="ctr">
              <a:buNone/>
              <a:defRPr>
                <a:solidFill>
                  <a:schemeClr val="tx1">
                    <a:tint val="75000"/>
                  </a:schemeClr>
                </a:solidFill>
              </a:defRPr>
            </a:lvl1pPr>
            <a:lvl2pPr marL="1672300" indent="0" algn="ctr">
              <a:buNone/>
              <a:defRPr>
                <a:solidFill>
                  <a:schemeClr val="tx1">
                    <a:tint val="75000"/>
                  </a:schemeClr>
                </a:solidFill>
              </a:defRPr>
            </a:lvl2pPr>
            <a:lvl3pPr marL="3344601" indent="0" algn="ctr">
              <a:buNone/>
              <a:defRPr>
                <a:solidFill>
                  <a:schemeClr val="tx1">
                    <a:tint val="75000"/>
                  </a:schemeClr>
                </a:solidFill>
              </a:defRPr>
            </a:lvl3pPr>
            <a:lvl4pPr marL="5016901" indent="0" algn="ctr">
              <a:buNone/>
              <a:defRPr>
                <a:solidFill>
                  <a:schemeClr val="tx1">
                    <a:tint val="75000"/>
                  </a:schemeClr>
                </a:solidFill>
              </a:defRPr>
            </a:lvl4pPr>
            <a:lvl5pPr marL="6689202" indent="0" algn="ctr">
              <a:buNone/>
              <a:defRPr>
                <a:solidFill>
                  <a:schemeClr val="tx1">
                    <a:tint val="75000"/>
                  </a:schemeClr>
                </a:solidFill>
              </a:defRPr>
            </a:lvl5pPr>
            <a:lvl6pPr marL="8361502" indent="0" algn="ctr">
              <a:buNone/>
              <a:defRPr>
                <a:solidFill>
                  <a:schemeClr val="tx1">
                    <a:tint val="75000"/>
                  </a:schemeClr>
                </a:solidFill>
              </a:defRPr>
            </a:lvl6pPr>
            <a:lvl7pPr marL="10033803" indent="0" algn="ctr">
              <a:buNone/>
              <a:defRPr>
                <a:solidFill>
                  <a:schemeClr val="tx1">
                    <a:tint val="75000"/>
                  </a:schemeClr>
                </a:solidFill>
              </a:defRPr>
            </a:lvl7pPr>
            <a:lvl8pPr marL="11706103" indent="0" algn="ctr">
              <a:buNone/>
              <a:defRPr>
                <a:solidFill>
                  <a:schemeClr val="tx1">
                    <a:tint val="75000"/>
                  </a:schemeClr>
                </a:solidFill>
              </a:defRPr>
            </a:lvl8pPr>
            <a:lvl9pPr marL="133784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3508FF-519A-5247-A55B-6160E89D8571}"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56859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53398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84548" y="2589575"/>
            <a:ext cx="34530082" cy="552247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74799" y="2589575"/>
            <a:ext cx="102985361" cy="552247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226506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5206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52" y="13537958"/>
            <a:ext cx="31843901" cy="4184282"/>
          </a:xfrm>
        </p:spPr>
        <p:txBody>
          <a:bodyPr anchor="t"/>
          <a:lstStyle>
            <a:lvl1pPr algn="l">
              <a:defRPr sz="14600" b="1" cap="all"/>
            </a:lvl1pPr>
          </a:lstStyle>
          <a:p>
            <a:r>
              <a:rPr lang="en-US"/>
              <a:t>Click to edit Master title style</a:t>
            </a:r>
          </a:p>
        </p:txBody>
      </p:sp>
      <p:sp>
        <p:nvSpPr>
          <p:cNvPr id="3" name="Text Placeholder 2"/>
          <p:cNvSpPr>
            <a:spLocks noGrp="1"/>
          </p:cNvSpPr>
          <p:nvPr>
            <p:ph type="body" idx="1"/>
          </p:nvPr>
        </p:nvSpPr>
        <p:spPr>
          <a:xfrm>
            <a:off x="2959352" y="8929397"/>
            <a:ext cx="31843901" cy="4608561"/>
          </a:xfrm>
        </p:spPr>
        <p:txBody>
          <a:bodyPr anchor="b"/>
          <a:lstStyle>
            <a:lvl1pPr marL="0" indent="0">
              <a:buNone/>
              <a:defRPr sz="7300">
                <a:solidFill>
                  <a:schemeClr val="tx1">
                    <a:tint val="75000"/>
                  </a:schemeClr>
                </a:solidFill>
              </a:defRPr>
            </a:lvl1pPr>
            <a:lvl2pPr marL="1672300" indent="0">
              <a:buNone/>
              <a:defRPr sz="6600">
                <a:solidFill>
                  <a:schemeClr val="tx1">
                    <a:tint val="75000"/>
                  </a:schemeClr>
                </a:solidFill>
              </a:defRPr>
            </a:lvl2pPr>
            <a:lvl3pPr marL="3344601" indent="0">
              <a:buNone/>
              <a:defRPr sz="5900">
                <a:solidFill>
                  <a:schemeClr val="tx1">
                    <a:tint val="75000"/>
                  </a:schemeClr>
                </a:solidFill>
              </a:defRPr>
            </a:lvl3pPr>
            <a:lvl4pPr marL="5016901" indent="0">
              <a:buNone/>
              <a:defRPr sz="5100">
                <a:solidFill>
                  <a:schemeClr val="tx1">
                    <a:tint val="75000"/>
                  </a:schemeClr>
                </a:solidFill>
              </a:defRPr>
            </a:lvl4pPr>
            <a:lvl5pPr marL="6689202" indent="0">
              <a:buNone/>
              <a:defRPr sz="5100">
                <a:solidFill>
                  <a:schemeClr val="tx1">
                    <a:tint val="75000"/>
                  </a:schemeClr>
                </a:solidFill>
              </a:defRPr>
            </a:lvl5pPr>
            <a:lvl6pPr marL="8361502" indent="0">
              <a:buNone/>
              <a:defRPr sz="5100">
                <a:solidFill>
                  <a:schemeClr val="tx1">
                    <a:tint val="75000"/>
                  </a:schemeClr>
                </a:solidFill>
              </a:defRPr>
            </a:lvl6pPr>
            <a:lvl7pPr marL="10033803" indent="0">
              <a:buNone/>
              <a:defRPr sz="5100">
                <a:solidFill>
                  <a:schemeClr val="tx1">
                    <a:tint val="75000"/>
                  </a:schemeClr>
                </a:solidFill>
              </a:defRPr>
            </a:lvl7pPr>
            <a:lvl8pPr marL="11706103" indent="0">
              <a:buNone/>
              <a:defRPr sz="5100">
                <a:solidFill>
                  <a:schemeClr val="tx1">
                    <a:tint val="75000"/>
                  </a:schemeClr>
                </a:solidFill>
              </a:defRPr>
            </a:lvl8pPr>
            <a:lvl9pPr marL="13378404" indent="0">
              <a:buNone/>
              <a:defRPr sz="5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508FF-519A-5247-A55B-6160E89D8571}" type="datetimeFigureOut">
              <a:rPr lang="en-US" smtClean="0"/>
              <a:t>9/5/19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7242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74798" y="15103407"/>
            <a:ext cx="68754471" cy="42710887"/>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7053657" y="15103407"/>
            <a:ext cx="68760973" cy="42710887"/>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3508FF-519A-5247-A55B-6160E89D8571}"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422328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43685"/>
            <a:ext cx="33717072" cy="351128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3171" y="4715853"/>
            <a:ext cx="16552847" cy="1965343"/>
          </a:xfrm>
        </p:spPr>
        <p:txBody>
          <a:bodyPr anchor="b"/>
          <a:lstStyle>
            <a:lvl1pPr marL="0" indent="0">
              <a:buNone/>
              <a:defRPr sz="8800" b="1"/>
            </a:lvl1pPr>
            <a:lvl2pPr marL="1672300" indent="0">
              <a:buNone/>
              <a:defRPr sz="7300" b="1"/>
            </a:lvl2pPr>
            <a:lvl3pPr marL="3344601" indent="0">
              <a:buNone/>
              <a:defRPr sz="6600" b="1"/>
            </a:lvl3pPr>
            <a:lvl4pPr marL="5016901" indent="0">
              <a:buNone/>
              <a:defRPr sz="5900" b="1"/>
            </a:lvl4pPr>
            <a:lvl5pPr marL="6689202" indent="0">
              <a:buNone/>
              <a:defRPr sz="5900" b="1"/>
            </a:lvl5pPr>
            <a:lvl6pPr marL="8361502" indent="0">
              <a:buNone/>
              <a:defRPr sz="5900" b="1"/>
            </a:lvl6pPr>
            <a:lvl7pPr marL="10033803" indent="0">
              <a:buNone/>
              <a:defRPr sz="5900" b="1"/>
            </a:lvl7pPr>
            <a:lvl8pPr marL="11706103" indent="0">
              <a:buNone/>
              <a:defRPr sz="5900" b="1"/>
            </a:lvl8pPr>
            <a:lvl9pPr marL="13378404" indent="0">
              <a:buNone/>
              <a:defRPr sz="5900" b="1"/>
            </a:lvl9pPr>
          </a:lstStyle>
          <a:p>
            <a:pPr lvl="0"/>
            <a:r>
              <a:rPr lang="en-US"/>
              <a:t>Click to edit Master text styles</a:t>
            </a:r>
          </a:p>
        </p:txBody>
      </p:sp>
      <p:sp>
        <p:nvSpPr>
          <p:cNvPr id="4" name="Content Placeholder 3"/>
          <p:cNvSpPr>
            <a:spLocks noGrp="1"/>
          </p:cNvSpPr>
          <p:nvPr>
            <p:ph sz="half" idx="2"/>
          </p:nvPr>
        </p:nvSpPr>
        <p:spPr>
          <a:xfrm>
            <a:off x="1873171" y="6681196"/>
            <a:ext cx="16552847" cy="12138320"/>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30895" y="4715853"/>
            <a:ext cx="16559349" cy="1965343"/>
          </a:xfrm>
        </p:spPr>
        <p:txBody>
          <a:bodyPr anchor="b"/>
          <a:lstStyle>
            <a:lvl1pPr marL="0" indent="0">
              <a:buNone/>
              <a:defRPr sz="8800" b="1"/>
            </a:lvl1pPr>
            <a:lvl2pPr marL="1672300" indent="0">
              <a:buNone/>
              <a:defRPr sz="7300" b="1"/>
            </a:lvl2pPr>
            <a:lvl3pPr marL="3344601" indent="0">
              <a:buNone/>
              <a:defRPr sz="6600" b="1"/>
            </a:lvl3pPr>
            <a:lvl4pPr marL="5016901" indent="0">
              <a:buNone/>
              <a:defRPr sz="5900" b="1"/>
            </a:lvl4pPr>
            <a:lvl5pPr marL="6689202" indent="0">
              <a:buNone/>
              <a:defRPr sz="5900" b="1"/>
            </a:lvl5pPr>
            <a:lvl6pPr marL="8361502" indent="0">
              <a:buNone/>
              <a:defRPr sz="5900" b="1"/>
            </a:lvl6pPr>
            <a:lvl7pPr marL="10033803" indent="0">
              <a:buNone/>
              <a:defRPr sz="5900" b="1"/>
            </a:lvl7pPr>
            <a:lvl8pPr marL="11706103" indent="0">
              <a:buNone/>
              <a:defRPr sz="5900" b="1"/>
            </a:lvl8pPr>
            <a:lvl9pPr marL="13378404" indent="0">
              <a:buNone/>
              <a:defRPr sz="5900" b="1"/>
            </a:lvl9pPr>
          </a:lstStyle>
          <a:p>
            <a:pPr lvl="0"/>
            <a:r>
              <a:rPr lang="en-US"/>
              <a:t>Click to edit Master text styles</a:t>
            </a:r>
          </a:p>
        </p:txBody>
      </p:sp>
      <p:sp>
        <p:nvSpPr>
          <p:cNvPr id="6" name="Content Placeholder 5"/>
          <p:cNvSpPr>
            <a:spLocks noGrp="1"/>
          </p:cNvSpPr>
          <p:nvPr>
            <p:ph sz="quarter" idx="4"/>
          </p:nvPr>
        </p:nvSpPr>
        <p:spPr>
          <a:xfrm>
            <a:off x="19030895" y="6681196"/>
            <a:ext cx="16559349" cy="12138320"/>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3508FF-519A-5247-A55B-6160E89D8571}" type="datetimeFigureOut">
              <a:rPr lang="en-US" smtClean="0"/>
              <a:t>9/5/19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396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3508FF-519A-5247-A55B-6160E89D8571}" type="datetimeFigureOut">
              <a:rPr lang="en-US" smtClean="0"/>
              <a:t>9/5/19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41730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508FF-519A-5247-A55B-6160E89D8571}" type="datetimeFigureOut">
              <a:rPr lang="en-US" smtClean="0"/>
              <a:t>9/5/19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358671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3" y="838807"/>
            <a:ext cx="12325205" cy="3569807"/>
          </a:xfrm>
        </p:spPr>
        <p:txBody>
          <a:bodyPr anchor="b"/>
          <a:lstStyle>
            <a:lvl1pPr algn="l">
              <a:defRPr sz="7300" b="1"/>
            </a:lvl1pPr>
          </a:lstStyle>
          <a:p>
            <a:r>
              <a:rPr lang="en-US"/>
              <a:t>Click to edit Master title style</a:t>
            </a:r>
          </a:p>
        </p:txBody>
      </p:sp>
      <p:sp>
        <p:nvSpPr>
          <p:cNvPr id="3" name="Content Placeholder 2"/>
          <p:cNvSpPr>
            <a:spLocks noGrp="1"/>
          </p:cNvSpPr>
          <p:nvPr>
            <p:ph idx="1"/>
          </p:nvPr>
        </p:nvSpPr>
        <p:spPr>
          <a:xfrm>
            <a:off x="14647154" y="838809"/>
            <a:ext cx="20943089" cy="17980709"/>
          </a:xfrm>
        </p:spPr>
        <p:txBody>
          <a:bodyPr/>
          <a:lstStyle>
            <a:lvl1pPr>
              <a:defRPr sz="11700"/>
            </a:lvl1pPr>
            <a:lvl2pPr>
              <a:defRPr sz="102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3173" y="4408616"/>
            <a:ext cx="12325205" cy="14410902"/>
          </a:xfrm>
        </p:spPr>
        <p:txBody>
          <a:bodyPr/>
          <a:lstStyle>
            <a:lvl1pPr marL="0" indent="0">
              <a:buNone/>
              <a:defRPr sz="5100"/>
            </a:lvl1pPr>
            <a:lvl2pPr marL="1672300" indent="0">
              <a:buNone/>
              <a:defRPr sz="4400"/>
            </a:lvl2pPr>
            <a:lvl3pPr marL="3344601" indent="0">
              <a:buNone/>
              <a:defRPr sz="3700"/>
            </a:lvl3pPr>
            <a:lvl4pPr marL="5016901" indent="0">
              <a:buNone/>
              <a:defRPr sz="3300"/>
            </a:lvl4pPr>
            <a:lvl5pPr marL="6689202" indent="0">
              <a:buNone/>
              <a:defRPr sz="3300"/>
            </a:lvl5pPr>
            <a:lvl6pPr marL="8361502" indent="0">
              <a:buNone/>
              <a:defRPr sz="3300"/>
            </a:lvl6pPr>
            <a:lvl7pPr marL="10033803" indent="0">
              <a:buNone/>
              <a:defRPr sz="3300"/>
            </a:lvl7pPr>
            <a:lvl8pPr marL="11706103" indent="0">
              <a:buNone/>
              <a:defRPr sz="3300"/>
            </a:lvl8pPr>
            <a:lvl9pPr marL="13378404"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fld id="{D23508FF-519A-5247-A55B-6160E89D8571}"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378384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1" y="14747399"/>
            <a:ext cx="22478048" cy="1741014"/>
          </a:xfrm>
        </p:spPr>
        <p:txBody>
          <a:bodyPr anchor="b"/>
          <a:lstStyle>
            <a:lvl1pPr algn="l">
              <a:defRPr sz="7300" b="1"/>
            </a:lvl1pPr>
          </a:lstStyle>
          <a:p>
            <a:r>
              <a:rPr lang="en-US"/>
              <a:t>Click to edit Master title style</a:t>
            </a:r>
          </a:p>
        </p:txBody>
      </p:sp>
      <p:sp>
        <p:nvSpPr>
          <p:cNvPr id="3" name="Picture Placeholder 2"/>
          <p:cNvSpPr>
            <a:spLocks noGrp="1"/>
          </p:cNvSpPr>
          <p:nvPr>
            <p:ph type="pic" idx="1"/>
          </p:nvPr>
        </p:nvSpPr>
        <p:spPr>
          <a:xfrm>
            <a:off x="7343091" y="1882439"/>
            <a:ext cx="22478048" cy="12640628"/>
          </a:xfrm>
        </p:spPr>
        <p:txBody>
          <a:bodyPr/>
          <a:lstStyle>
            <a:lvl1pPr marL="0" indent="0">
              <a:buNone/>
              <a:defRPr sz="11700"/>
            </a:lvl1pPr>
            <a:lvl2pPr marL="1672300" indent="0">
              <a:buNone/>
              <a:defRPr sz="10200"/>
            </a:lvl2pPr>
            <a:lvl3pPr marL="3344601" indent="0">
              <a:buNone/>
              <a:defRPr sz="8800"/>
            </a:lvl3pPr>
            <a:lvl4pPr marL="5016901" indent="0">
              <a:buNone/>
              <a:defRPr sz="7300"/>
            </a:lvl4pPr>
            <a:lvl5pPr marL="6689202" indent="0">
              <a:buNone/>
              <a:defRPr sz="7300"/>
            </a:lvl5pPr>
            <a:lvl6pPr marL="8361502" indent="0">
              <a:buNone/>
              <a:defRPr sz="7300"/>
            </a:lvl6pPr>
            <a:lvl7pPr marL="10033803" indent="0">
              <a:buNone/>
              <a:defRPr sz="7300"/>
            </a:lvl7pPr>
            <a:lvl8pPr marL="11706103" indent="0">
              <a:buNone/>
              <a:defRPr sz="7300"/>
            </a:lvl8pPr>
            <a:lvl9pPr marL="13378404" indent="0">
              <a:buNone/>
              <a:defRPr sz="7300"/>
            </a:lvl9pPr>
          </a:lstStyle>
          <a:p>
            <a:endParaRPr lang="en-US"/>
          </a:p>
        </p:txBody>
      </p:sp>
      <p:sp>
        <p:nvSpPr>
          <p:cNvPr id="4" name="Text Placeholder 3"/>
          <p:cNvSpPr>
            <a:spLocks noGrp="1"/>
          </p:cNvSpPr>
          <p:nvPr>
            <p:ph type="body" sz="half" idx="2"/>
          </p:nvPr>
        </p:nvSpPr>
        <p:spPr>
          <a:xfrm>
            <a:off x="7343091" y="16488413"/>
            <a:ext cx="22478048" cy="2472529"/>
          </a:xfrm>
        </p:spPr>
        <p:txBody>
          <a:bodyPr/>
          <a:lstStyle>
            <a:lvl1pPr marL="0" indent="0">
              <a:buNone/>
              <a:defRPr sz="5100"/>
            </a:lvl1pPr>
            <a:lvl2pPr marL="1672300" indent="0">
              <a:buNone/>
              <a:defRPr sz="4400"/>
            </a:lvl2pPr>
            <a:lvl3pPr marL="3344601" indent="0">
              <a:buNone/>
              <a:defRPr sz="3700"/>
            </a:lvl3pPr>
            <a:lvl4pPr marL="5016901" indent="0">
              <a:buNone/>
              <a:defRPr sz="3300"/>
            </a:lvl4pPr>
            <a:lvl5pPr marL="6689202" indent="0">
              <a:buNone/>
              <a:defRPr sz="3300"/>
            </a:lvl5pPr>
            <a:lvl6pPr marL="8361502" indent="0">
              <a:buNone/>
              <a:defRPr sz="3300"/>
            </a:lvl6pPr>
            <a:lvl7pPr marL="10033803" indent="0">
              <a:buNone/>
              <a:defRPr sz="3300"/>
            </a:lvl7pPr>
            <a:lvl8pPr marL="11706103" indent="0">
              <a:buNone/>
              <a:defRPr sz="3300"/>
            </a:lvl8pPr>
            <a:lvl9pPr marL="13378404"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fld id="{D23508FF-519A-5247-A55B-6160E89D8571}" type="datetimeFigureOut">
              <a:rPr lang="en-US" smtClean="0"/>
              <a:t>9/5/19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42502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3171" y="843685"/>
            <a:ext cx="33717072" cy="3511286"/>
          </a:xfrm>
          <a:prstGeom prst="rect">
            <a:avLst/>
          </a:prstGeom>
        </p:spPr>
        <p:txBody>
          <a:bodyPr vert="horz" lIns="334460" tIns="167230" rIns="334460" bIns="167230" rtlCol="0" anchor="ctr">
            <a:normAutofit/>
          </a:bodyPr>
          <a:lstStyle/>
          <a:p>
            <a:r>
              <a:rPr lang="en-US"/>
              <a:t>Click to edit Master title style</a:t>
            </a:r>
          </a:p>
        </p:txBody>
      </p:sp>
      <p:sp>
        <p:nvSpPr>
          <p:cNvPr id="3" name="Text Placeholder 2"/>
          <p:cNvSpPr>
            <a:spLocks noGrp="1"/>
          </p:cNvSpPr>
          <p:nvPr>
            <p:ph type="body" idx="1"/>
          </p:nvPr>
        </p:nvSpPr>
        <p:spPr>
          <a:xfrm>
            <a:off x="1873171" y="4915801"/>
            <a:ext cx="33717072" cy="13903717"/>
          </a:xfrm>
          <a:prstGeom prst="rect">
            <a:avLst/>
          </a:prstGeom>
        </p:spPr>
        <p:txBody>
          <a:bodyPr vert="horz" lIns="334460" tIns="167230" rIns="334460" bIns="16723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73171" y="19526650"/>
            <a:ext cx="8741463" cy="1121661"/>
          </a:xfrm>
          <a:prstGeom prst="rect">
            <a:avLst/>
          </a:prstGeom>
        </p:spPr>
        <p:txBody>
          <a:bodyPr vert="horz" lIns="334460" tIns="167230" rIns="334460" bIns="167230" rtlCol="0" anchor="ctr"/>
          <a:lstStyle>
            <a:lvl1pPr algn="l">
              <a:defRPr sz="4400">
                <a:solidFill>
                  <a:schemeClr val="tx1">
                    <a:tint val="75000"/>
                  </a:schemeClr>
                </a:solidFill>
              </a:defRPr>
            </a:lvl1pPr>
          </a:lstStyle>
          <a:p>
            <a:fld id="{D23508FF-519A-5247-A55B-6160E89D8571}" type="datetimeFigureOut">
              <a:rPr lang="en-US" smtClean="0"/>
              <a:t>9/5/19</a:t>
            </a:fld>
            <a:endParaRPr lang="en-US"/>
          </a:p>
        </p:txBody>
      </p:sp>
      <p:sp>
        <p:nvSpPr>
          <p:cNvPr id="5" name="Footer Placeholder 4"/>
          <p:cNvSpPr>
            <a:spLocks noGrp="1"/>
          </p:cNvSpPr>
          <p:nvPr>
            <p:ph type="ftr" sz="quarter" idx="3"/>
          </p:nvPr>
        </p:nvSpPr>
        <p:spPr>
          <a:xfrm>
            <a:off x="12800000" y="19526650"/>
            <a:ext cx="11863414" cy="1121661"/>
          </a:xfrm>
          <a:prstGeom prst="rect">
            <a:avLst/>
          </a:prstGeom>
        </p:spPr>
        <p:txBody>
          <a:bodyPr vert="horz" lIns="334460" tIns="167230" rIns="334460" bIns="167230"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848779" y="19526650"/>
            <a:ext cx="8741463" cy="1121661"/>
          </a:xfrm>
          <a:prstGeom prst="rect">
            <a:avLst/>
          </a:prstGeom>
        </p:spPr>
        <p:txBody>
          <a:bodyPr vert="horz" lIns="334460" tIns="167230" rIns="334460" bIns="167230" rtlCol="0" anchor="ctr"/>
          <a:lstStyle>
            <a:lvl1pPr algn="r">
              <a:defRPr sz="4400">
                <a:solidFill>
                  <a:schemeClr val="tx1">
                    <a:tint val="75000"/>
                  </a:schemeClr>
                </a:solidFill>
              </a:defRPr>
            </a:lvl1pPr>
          </a:lstStyle>
          <a:p>
            <a:fld id="{1487CC67-5F63-EC4C-8EE0-AD36DF5A3CBE}" type="slidenum">
              <a:rPr lang="en-US" smtClean="0"/>
              <a:t>‹#›</a:t>
            </a:fld>
            <a:endParaRPr lang="en-US"/>
          </a:p>
        </p:txBody>
      </p:sp>
    </p:spTree>
    <p:extLst>
      <p:ext uri="{BB962C8B-B14F-4D97-AF65-F5344CB8AC3E}">
        <p14:creationId xmlns:p14="http://schemas.microsoft.com/office/powerpoint/2010/main" val="689549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72300" rtl="0" eaLnBrk="1" latinLnBrk="0" hangingPunct="1">
        <a:spcBef>
          <a:spcPct val="0"/>
        </a:spcBef>
        <a:buNone/>
        <a:defRPr sz="16100" kern="1200">
          <a:solidFill>
            <a:schemeClr val="tx1"/>
          </a:solidFill>
          <a:latin typeface="+mj-lt"/>
          <a:ea typeface="+mj-ea"/>
          <a:cs typeface="+mj-cs"/>
        </a:defRPr>
      </a:lvl1pPr>
    </p:titleStyle>
    <p:bodyStyle>
      <a:lvl1pPr marL="1254225" indent="-1254225" algn="l" defTabSz="1672300" rtl="0" eaLnBrk="1" latinLnBrk="0" hangingPunct="1">
        <a:spcBef>
          <a:spcPct val="20000"/>
        </a:spcBef>
        <a:buFont typeface="Arial"/>
        <a:buChar char="•"/>
        <a:defRPr sz="11700" kern="1200">
          <a:solidFill>
            <a:schemeClr val="tx1"/>
          </a:solidFill>
          <a:latin typeface="+mn-lt"/>
          <a:ea typeface="+mn-ea"/>
          <a:cs typeface="+mn-cs"/>
        </a:defRPr>
      </a:lvl1pPr>
      <a:lvl2pPr marL="2717488" indent="-1045188" algn="l" defTabSz="1672300" rtl="0" eaLnBrk="1" latinLnBrk="0" hangingPunct="1">
        <a:spcBef>
          <a:spcPct val="20000"/>
        </a:spcBef>
        <a:buFont typeface="Arial"/>
        <a:buChar char="–"/>
        <a:defRPr sz="10200" kern="1200">
          <a:solidFill>
            <a:schemeClr val="tx1"/>
          </a:solidFill>
          <a:latin typeface="+mn-lt"/>
          <a:ea typeface="+mn-ea"/>
          <a:cs typeface="+mn-cs"/>
        </a:defRPr>
      </a:lvl2pPr>
      <a:lvl3pPr marL="4180751" indent="-836150" algn="l" defTabSz="1672300" rtl="0" eaLnBrk="1" latinLnBrk="0" hangingPunct="1">
        <a:spcBef>
          <a:spcPct val="20000"/>
        </a:spcBef>
        <a:buFont typeface="Arial"/>
        <a:buChar char="•"/>
        <a:defRPr sz="8800" kern="1200">
          <a:solidFill>
            <a:schemeClr val="tx1"/>
          </a:solidFill>
          <a:latin typeface="+mn-lt"/>
          <a:ea typeface="+mn-ea"/>
          <a:cs typeface="+mn-cs"/>
        </a:defRPr>
      </a:lvl3pPr>
      <a:lvl4pPr marL="5853052" indent="-836150" algn="l" defTabSz="1672300" rtl="0" eaLnBrk="1" latinLnBrk="0" hangingPunct="1">
        <a:spcBef>
          <a:spcPct val="20000"/>
        </a:spcBef>
        <a:buFont typeface="Arial"/>
        <a:buChar char="–"/>
        <a:defRPr sz="7300" kern="1200">
          <a:solidFill>
            <a:schemeClr val="tx1"/>
          </a:solidFill>
          <a:latin typeface="+mn-lt"/>
          <a:ea typeface="+mn-ea"/>
          <a:cs typeface="+mn-cs"/>
        </a:defRPr>
      </a:lvl4pPr>
      <a:lvl5pPr marL="7525352" indent="-836150" algn="l" defTabSz="1672300" rtl="0" eaLnBrk="1" latinLnBrk="0" hangingPunct="1">
        <a:spcBef>
          <a:spcPct val="20000"/>
        </a:spcBef>
        <a:buFont typeface="Arial"/>
        <a:buChar char="»"/>
        <a:defRPr sz="7300" kern="1200">
          <a:solidFill>
            <a:schemeClr val="tx1"/>
          </a:solidFill>
          <a:latin typeface="+mn-lt"/>
          <a:ea typeface="+mn-ea"/>
          <a:cs typeface="+mn-cs"/>
        </a:defRPr>
      </a:lvl5pPr>
      <a:lvl6pPr marL="9197652" indent="-836150" algn="l" defTabSz="1672300" rtl="0" eaLnBrk="1" latinLnBrk="0" hangingPunct="1">
        <a:spcBef>
          <a:spcPct val="20000"/>
        </a:spcBef>
        <a:buFont typeface="Arial"/>
        <a:buChar char="•"/>
        <a:defRPr sz="7300" kern="1200">
          <a:solidFill>
            <a:schemeClr val="tx1"/>
          </a:solidFill>
          <a:latin typeface="+mn-lt"/>
          <a:ea typeface="+mn-ea"/>
          <a:cs typeface="+mn-cs"/>
        </a:defRPr>
      </a:lvl6pPr>
      <a:lvl7pPr marL="10869953" indent="-836150" algn="l" defTabSz="1672300" rtl="0" eaLnBrk="1" latinLnBrk="0" hangingPunct="1">
        <a:spcBef>
          <a:spcPct val="20000"/>
        </a:spcBef>
        <a:buFont typeface="Arial"/>
        <a:buChar char="•"/>
        <a:defRPr sz="7300" kern="1200">
          <a:solidFill>
            <a:schemeClr val="tx1"/>
          </a:solidFill>
          <a:latin typeface="+mn-lt"/>
          <a:ea typeface="+mn-ea"/>
          <a:cs typeface="+mn-cs"/>
        </a:defRPr>
      </a:lvl7pPr>
      <a:lvl8pPr marL="12542253" indent="-836150" algn="l" defTabSz="1672300" rtl="0" eaLnBrk="1" latinLnBrk="0" hangingPunct="1">
        <a:spcBef>
          <a:spcPct val="20000"/>
        </a:spcBef>
        <a:buFont typeface="Arial"/>
        <a:buChar char="•"/>
        <a:defRPr sz="7300" kern="1200">
          <a:solidFill>
            <a:schemeClr val="tx1"/>
          </a:solidFill>
          <a:latin typeface="+mn-lt"/>
          <a:ea typeface="+mn-ea"/>
          <a:cs typeface="+mn-cs"/>
        </a:defRPr>
      </a:lvl8pPr>
      <a:lvl9pPr marL="14214554" indent="-836150" algn="l" defTabSz="1672300"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300" rtl="0" eaLnBrk="1" latinLnBrk="0" hangingPunct="1">
        <a:defRPr sz="6600" kern="1200">
          <a:solidFill>
            <a:schemeClr val="tx1"/>
          </a:solidFill>
          <a:latin typeface="+mn-lt"/>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bit.ly/housingtool" TargetMode="External"/><Relationship Id="rId5" Type="http://schemas.openxmlformats.org/officeDocument/2006/relationships/image" Target="../media/image2.png"/><Relationship Id="rId6" Type="http://schemas.openxmlformats.org/officeDocument/2006/relationships/hyperlink" Target="mailto:soojin.conover@bmc.org" TargetMode="External"/><Relationship Id="rId7" Type="http://schemas.openxmlformats.org/officeDocument/2006/relationships/hyperlink" Target="https://www.vitalvillage.org/" TargetMode="External"/><Relationship Id="rId8" Type="http://schemas.openxmlformats.org/officeDocument/2006/relationships/image" Target="../media/image3.png"/><Relationship Id="rId9"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 Box 142"/>
          <p:cNvSpPr txBox="1">
            <a:spLocks noChangeArrowheads="1"/>
          </p:cNvSpPr>
          <p:nvPr/>
        </p:nvSpPr>
        <p:spPr bwMode="auto">
          <a:xfrm>
            <a:off x="11818834" y="18612850"/>
            <a:ext cx="279677" cy="39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endParaRPr lang="en-US" sz="1600"/>
          </a:p>
        </p:txBody>
      </p:sp>
      <p:sp>
        <p:nvSpPr>
          <p:cNvPr id="4" name="Rectangle 3"/>
          <p:cNvSpPr/>
          <p:nvPr/>
        </p:nvSpPr>
        <p:spPr>
          <a:xfrm>
            <a:off x="119921" y="175067"/>
            <a:ext cx="37205587" cy="2682129"/>
          </a:xfrm>
          <a:prstGeom prst="rect">
            <a:avLst/>
          </a:prstGeom>
          <a:solidFill>
            <a:srgbClr val="009AD5"/>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dirty="0" smtClean="0">
                <a:solidFill>
                  <a:schemeClr val="tx1"/>
                </a:solidFill>
              </a:rPr>
              <a:t>Community Housing Data Tool: Needle Safety</a:t>
            </a:r>
          </a:p>
          <a:p>
            <a:pPr algn="ctr"/>
            <a:r>
              <a:rPr lang="en-US" sz="4500" b="1" dirty="0" smtClean="0">
                <a:solidFill>
                  <a:schemeClr val="tx1"/>
                </a:solidFill>
              </a:rPr>
              <a:t>Soojin Conover &amp; </a:t>
            </a:r>
            <a:r>
              <a:rPr lang="en-US" sz="4500" b="1" dirty="0" err="1" smtClean="0">
                <a:solidFill>
                  <a:schemeClr val="tx1"/>
                </a:solidFill>
              </a:rPr>
              <a:t>Hailun</a:t>
            </a:r>
            <a:r>
              <a:rPr lang="en-US" sz="4500" b="1" dirty="0" smtClean="0">
                <a:solidFill>
                  <a:schemeClr val="tx1"/>
                </a:solidFill>
              </a:rPr>
              <a:t> Wang</a:t>
            </a:r>
          </a:p>
          <a:p>
            <a:pPr algn="ctr"/>
            <a:r>
              <a:rPr lang="en-US" sz="3000" b="1" dirty="0" smtClean="0">
                <a:solidFill>
                  <a:schemeClr val="tx1"/>
                </a:solidFill>
              </a:rPr>
              <a:t>Vital Village at Boston Medical Center</a:t>
            </a:r>
            <a:endParaRPr lang="en-US" sz="3000" b="1" dirty="0">
              <a:solidFill>
                <a:schemeClr val="tx1"/>
              </a:solidFill>
            </a:endParaRPr>
          </a:p>
        </p:txBody>
      </p:sp>
      <p:sp>
        <p:nvSpPr>
          <p:cNvPr id="45" name="Rectangle 44"/>
          <p:cNvSpPr/>
          <p:nvPr/>
        </p:nvSpPr>
        <p:spPr>
          <a:xfrm>
            <a:off x="119921" y="104931"/>
            <a:ext cx="37314852"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374044" y="3184078"/>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WHO WE ARE</a:t>
            </a:r>
            <a:endParaRPr lang="en-US" sz="4400" b="1" dirty="0">
              <a:solidFill>
                <a:schemeClr val="accent3">
                  <a:lumMod val="20000"/>
                  <a:lumOff val="80000"/>
                </a:schemeClr>
              </a:solidFill>
            </a:endParaRPr>
          </a:p>
        </p:txBody>
      </p:sp>
      <p:sp>
        <p:nvSpPr>
          <p:cNvPr id="44" name="Text Box 189"/>
          <p:cNvSpPr txBox="1">
            <a:spLocks noChangeArrowheads="1"/>
          </p:cNvSpPr>
          <p:nvPr/>
        </p:nvSpPr>
        <p:spPr bwMode="auto">
          <a:xfrm>
            <a:off x="374044" y="3869878"/>
            <a:ext cx="9144000" cy="8894695"/>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a:latin typeface="Arial"/>
                <a:cs typeface="Arial"/>
              </a:rPr>
              <a:t>Vital Village is a network of residents and organizations committed to maximizing child, family, and community well-being.  Our place-based, community engagement network mobilizes collective investment from residents, community organizations and institutions to seed scalable and sustainable community change around child protection and promoting healthy social and emotional development in early childhood. </a:t>
            </a:r>
          </a:p>
          <a:p>
            <a:endParaRPr lang="en-US" sz="2800" dirty="0">
              <a:latin typeface="Arial"/>
              <a:cs typeface="Arial"/>
            </a:endParaRPr>
          </a:p>
          <a:p>
            <a:r>
              <a:rPr lang="en-US" sz="2800" dirty="0">
                <a:latin typeface="Arial"/>
                <a:cs typeface="Arial"/>
              </a:rPr>
              <a:t>We </a:t>
            </a:r>
            <a:r>
              <a:rPr lang="en-US" sz="2800" b="1" dirty="0">
                <a:latin typeface="Arial"/>
                <a:cs typeface="Arial"/>
              </a:rPr>
              <a:t>align </a:t>
            </a:r>
            <a:r>
              <a:rPr lang="en-US" sz="2800" dirty="0">
                <a:latin typeface="Arial"/>
                <a:cs typeface="Arial"/>
              </a:rPr>
              <a:t>preventive efforts across sectors to enhance existing services for children.  This approach is sustainable because we </a:t>
            </a:r>
            <a:r>
              <a:rPr lang="en-US" sz="2800" b="1" dirty="0">
                <a:latin typeface="Arial"/>
                <a:cs typeface="Arial"/>
              </a:rPr>
              <a:t>embed</a:t>
            </a:r>
            <a:r>
              <a:rPr lang="en-US" sz="2800" dirty="0">
                <a:latin typeface="Arial"/>
                <a:cs typeface="Arial"/>
              </a:rPr>
              <a:t> community-driven preventive strategies in the context of existing systems for child health and education and community development.  We strive to </a:t>
            </a:r>
            <a:r>
              <a:rPr lang="en-US" sz="2800" b="1" dirty="0">
                <a:latin typeface="Arial"/>
                <a:cs typeface="Arial"/>
              </a:rPr>
              <a:t>connect and strengthen </a:t>
            </a:r>
            <a:r>
              <a:rPr lang="en-US" sz="2800" dirty="0">
                <a:latin typeface="Arial"/>
                <a:cs typeface="Arial"/>
              </a:rPr>
              <a:t>opportunity structures that support protective factors and family strengths within existing community resources.  We couple community-based participatory research and improvement science methodology to drive progress.</a:t>
            </a:r>
          </a:p>
        </p:txBody>
      </p:sp>
      <p:sp>
        <p:nvSpPr>
          <p:cNvPr id="46" name="Rectangle 45"/>
          <p:cNvSpPr/>
          <p:nvPr/>
        </p:nvSpPr>
        <p:spPr>
          <a:xfrm>
            <a:off x="9943628" y="3184078"/>
            <a:ext cx="18061069"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DATA STORY</a:t>
            </a:r>
            <a:endParaRPr lang="en-US" sz="4400" b="1" dirty="0">
              <a:solidFill>
                <a:schemeClr val="accent3">
                  <a:lumMod val="20000"/>
                  <a:lumOff val="80000"/>
                </a:schemeClr>
              </a:solidFill>
            </a:endParaRPr>
          </a:p>
        </p:txBody>
      </p:sp>
      <p:sp>
        <p:nvSpPr>
          <p:cNvPr id="48" name="Text Box 192"/>
          <p:cNvSpPr txBox="1">
            <a:spLocks noChangeArrowheads="1"/>
          </p:cNvSpPr>
          <p:nvPr/>
        </p:nvSpPr>
        <p:spPr bwMode="auto">
          <a:xfrm>
            <a:off x="9943628" y="3894230"/>
            <a:ext cx="18061069" cy="16741909"/>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a:latin typeface="Calibri" pitchFamily="34" charset="0"/>
            </a:endParaRPr>
          </a:p>
        </p:txBody>
      </p:sp>
      <p:pic>
        <p:nvPicPr>
          <p:cNvPr id="2" name="Picture 1" descr="Screen Shot 2019-08-19 at 3.53.3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3628" y="5009581"/>
            <a:ext cx="11081220" cy="8522963"/>
          </a:xfrm>
          <a:prstGeom prst="rect">
            <a:avLst/>
          </a:prstGeom>
        </p:spPr>
      </p:pic>
      <p:sp>
        <p:nvSpPr>
          <p:cNvPr id="49" name="TextBox 48"/>
          <p:cNvSpPr txBox="1"/>
          <p:nvPr/>
        </p:nvSpPr>
        <p:spPr>
          <a:xfrm>
            <a:off x="21527697" y="4012140"/>
            <a:ext cx="6477000" cy="16035154"/>
          </a:xfrm>
          <a:prstGeom prst="rect">
            <a:avLst/>
          </a:prstGeom>
          <a:noFill/>
        </p:spPr>
        <p:txBody>
          <a:bodyPr wrap="square" rtlCol="0">
            <a:spAutoFit/>
          </a:bodyPr>
          <a:lstStyle/>
          <a:p>
            <a:pPr marL="457200" indent="-457200">
              <a:buFont typeface="Arial"/>
              <a:buChar char="•"/>
            </a:pPr>
            <a:r>
              <a:rPr lang="en-US" sz="2800" dirty="0" smtClean="0">
                <a:latin typeface="Arial"/>
                <a:cs typeface="Arial"/>
              </a:rPr>
              <a:t>This is a part of Vital Village’s Community Housing </a:t>
            </a:r>
            <a:r>
              <a:rPr lang="en-US" sz="2800" dirty="0">
                <a:latin typeface="Arial"/>
                <a:cs typeface="Arial"/>
              </a:rPr>
              <a:t>Data </a:t>
            </a:r>
            <a:r>
              <a:rPr lang="en-US" sz="2800" dirty="0" smtClean="0">
                <a:latin typeface="Arial"/>
                <a:cs typeface="Arial"/>
              </a:rPr>
              <a:t>Tool aiming to provide </a:t>
            </a:r>
            <a:r>
              <a:rPr lang="en-US" sz="2800" dirty="0">
                <a:latin typeface="Arial"/>
                <a:cs typeface="Arial"/>
              </a:rPr>
              <a:t>data and resource maps intended for individuals, families, and organizations interested in learning more about the state of </a:t>
            </a:r>
            <a:r>
              <a:rPr lang="en-US" sz="2800" dirty="0" smtClean="0">
                <a:latin typeface="Arial"/>
                <a:cs typeface="Arial"/>
              </a:rPr>
              <a:t>housing environments </a:t>
            </a:r>
            <a:r>
              <a:rPr lang="en-US" sz="2800" dirty="0">
                <a:latin typeface="Arial"/>
                <a:cs typeface="Arial"/>
              </a:rPr>
              <a:t>in our Boston community.</a:t>
            </a:r>
            <a:endParaRPr lang="en-US" sz="2800" dirty="0" smtClean="0">
              <a:latin typeface="Arial"/>
              <a:cs typeface="Arial"/>
            </a:endParaRPr>
          </a:p>
          <a:p>
            <a:pPr marL="457200" indent="-457200">
              <a:buFont typeface="Arial"/>
              <a:buChar char="•"/>
            </a:pPr>
            <a:endParaRPr lang="en-US" sz="2800" dirty="0">
              <a:latin typeface="Arial"/>
              <a:cs typeface="Arial"/>
            </a:endParaRPr>
          </a:p>
          <a:p>
            <a:pPr marL="457200" indent="-457200">
              <a:buFont typeface="Arial"/>
              <a:buChar char="•"/>
            </a:pPr>
            <a:r>
              <a:rPr lang="en-US" sz="2800" dirty="0" smtClean="0">
                <a:latin typeface="Arial"/>
                <a:cs typeface="Arial"/>
              </a:rPr>
              <a:t>These data maps illustrate </a:t>
            </a:r>
            <a:r>
              <a:rPr lang="en-US" sz="2800" dirty="0">
                <a:latin typeface="Arial"/>
                <a:cs typeface="Arial"/>
              </a:rPr>
              <a:t>a critical community safety issue particularly for children since they can be pricked by discarded needles in playgrounds, parks, near school during recess or on the sidewalk outside their </a:t>
            </a:r>
            <a:r>
              <a:rPr lang="en-US" sz="2800" dirty="0" smtClean="0">
                <a:latin typeface="Arial"/>
                <a:cs typeface="Arial"/>
              </a:rPr>
              <a:t>home. (The data map shows school locations, safe needle disposal sites in the city.)</a:t>
            </a:r>
          </a:p>
          <a:p>
            <a:pPr marL="457200" indent="-457200">
              <a:buFont typeface="Arial"/>
              <a:buChar char="•"/>
            </a:pPr>
            <a:endParaRPr lang="en-US" sz="2800" dirty="0">
              <a:latin typeface="Arial"/>
              <a:cs typeface="Arial"/>
            </a:endParaRPr>
          </a:p>
          <a:p>
            <a:pPr marL="457200" indent="-457200">
              <a:buFont typeface="Arial"/>
              <a:buChar char="•"/>
            </a:pPr>
            <a:r>
              <a:rPr lang="en-US" sz="2800" dirty="0" smtClean="0">
                <a:latin typeface="Arial"/>
                <a:cs typeface="Arial"/>
              </a:rPr>
              <a:t>If you visit our community housing data tool, you will be able to see your location on this map by entering your address. </a:t>
            </a:r>
          </a:p>
          <a:p>
            <a:r>
              <a:rPr lang="en-US" sz="2800" dirty="0">
                <a:latin typeface="Arial"/>
                <a:cs typeface="Arial"/>
              </a:rPr>
              <a:t> </a:t>
            </a:r>
            <a:r>
              <a:rPr lang="en-US" sz="2800" dirty="0" smtClean="0">
                <a:latin typeface="Arial"/>
                <a:cs typeface="Arial"/>
              </a:rPr>
              <a:t>    (</a:t>
            </a:r>
            <a:r>
              <a:rPr lang="en-US" sz="2800" dirty="0" smtClean="0">
                <a:latin typeface="Arial"/>
                <a:cs typeface="Arial"/>
                <a:hlinkClick r:id="rId4"/>
              </a:rPr>
              <a:t>http://bit.ly/housingtool</a:t>
            </a:r>
            <a:r>
              <a:rPr lang="en-US" sz="2800" dirty="0" smtClean="0">
                <a:latin typeface="Arial"/>
                <a:cs typeface="Arial"/>
              </a:rPr>
              <a:t>)</a:t>
            </a:r>
          </a:p>
          <a:p>
            <a:pPr marL="457200" indent="-457200">
              <a:buFont typeface="Arial"/>
              <a:buChar char="•"/>
            </a:pPr>
            <a:endParaRPr lang="en-US" sz="2800" dirty="0">
              <a:latin typeface="Arial"/>
              <a:cs typeface="Arial"/>
            </a:endParaRPr>
          </a:p>
          <a:p>
            <a:pPr marL="457200" indent="-457200">
              <a:buFont typeface="Arial"/>
              <a:buChar char="•"/>
            </a:pPr>
            <a:r>
              <a:rPr lang="en-US" sz="2800" dirty="0">
                <a:latin typeface="Arial"/>
                <a:cs typeface="Arial"/>
              </a:rPr>
              <a:t>The number of BOS:311 needle pick-up request calls has been increasing over the past few years (from about 1,800 reports in 2016 to over 4,600 reports in 2018). </a:t>
            </a:r>
          </a:p>
          <a:p>
            <a:pPr marL="457200" indent="-457200">
              <a:buFont typeface="Arial"/>
              <a:buChar char="•"/>
            </a:pPr>
            <a:endParaRPr lang="en-US" sz="2800" dirty="0" smtClean="0">
              <a:latin typeface="Arial"/>
              <a:cs typeface="Arial"/>
            </a:endParaRPr>
          </a:p>
          <a:p>
            <a:pPr marL="457200" indent="-457200">
              <a:buFont typeface="Arial"/>
              <a:buChar char="•"/>
            </a:pPr>
            <a:r>
              <a:rPr lang="en-US" sz="2800" dirty="0" smtClean="0">
                <a:latin typeface="Arial"/>
                <a:cs typeface="Arial"/>
              </a:rPr>
              <a:t>Since these are the numbers of needle pick-up requests reported to the city, the actual numbers of discarded needles may be substantially higher than the numbers illustrated in the data maps.</a:t>
            </a:r>
          </a:p>
        </p:txBody>
      </p:sp>
      <p:pic>
        <p:nvPicPr>
          <p:cNvPr id="3" name="Picture 2" descr="Screen Shot 2019-08-22 at 12.24.07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43628" y="12764573"/>
            <a:ext cx="11081219" cy="7671613"/>
          </a:xfrm>
          <a:prstGeom prst="rect">
            <a:avLst/>
          </a:prstGeom>
        </p:spPr>
      </p:pic>
      <p:sp>
        <p:nvSpPr>
          <p:cNvPr id="51" name="TextBox 50"/>
          <p:cNvSpPr txBox="1"/>
          <p:nvPr/>
        </p:nvSpPr>
        <p:spPr>
          <a:xfrm>
            <a:off x="9943629" y="4012140"/>
            <a:ext cx="10970798" cy="954107"/>
          </a:xfrm>
          <a:prstGeom prst="rect">
            <a:avLst/>
          </a:prstGeom>
          <a:noFill/>
        </p:spPr>
        <p:txBody>
          <a:bodyPr wrap="square" rtlCol="0">
            <a:spAutoFit/>
          </a:bodyPr>
          <a:lstStyle/>
          <a:p>
            <a:r>
              <a:rPr lang="en-US" sz="2800" dirty="0" smtClean="0">
                <a:latin typeface="Arial"/>
                <a:cs typeface="Arial"/>
              </a:rPr>
              <a:t>[2018 Distribution of Needle Pick-up Requests &amp; Schools in the City of Boston, MA]</a:t>
            </a:r>
            <a:endParaRPr lang="en-US" sz="2800" dirty="0">
              <a:latin typeface="Arial"/>
              <a:cs typeface="Arial"/>
            </a:endParaRPr>
          </a:p>
        </p:txBody>
      </p:sp>
      <p:sp>
        <p:nvSpPr>
          <p:cNvPr id="52" name="Rectangle 51"/>
          <p:cNvSpPr/>
          <p:nvPr/>
        </p:nvSpPr>
        <p:spPr>
          <a:xfrm>
            <a:off x="374044" y="12954639"/>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BACKGROUND</a:t>
            </a:r>
            <a:endParaRPr lang="en-US" sz="4400" b="1" dirty="0">
              <a:solidFill>
                <a:schemeClr val="accent3">
                  <a:lumMod val="20000"/>
                  <a:lumOff val="80000"/>
                </a:schemeClr>
              </a:solidFill>
            </a:endParaRPr>
          </a:p>
        </p:txBody>
      </p:sp>
      <p:sp>
        <p:nvSpPr>
          <p:cNvPr id="53" name="Text Box 190"/>
          <p:cNvSpPr txBox="1">
            <a:spLocks noChangeArrowheads="1"/>
          </p:cNvSpPr>
          <p:nvPr/>
        </p:nvSpPr>
        <p:spPr bwMode="auto">
          <a:xfrm>
            <a:off x="374044" y="13640439"/>
            <a:ext cx="9144000" cy="7171148"/>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smtClean="0"/>
              <a:t>Local </a:t>
            </a:r>
            <a:r>
              <a:rPr lang="en-US" sz="2800" dirty="0"/>
              <a:t>news articles have reported that </a:t>
            </a:r>
            <a:r>
              <a:rPr lang="en-US" sz="2800" dirty="0" smtClean="0"/>
              <a:t>discarded needles in the Boston community </a:t>
            </a:r>
            <a:r>
              <a:rPr lang="en-US" sz="2800" dirty="0"/>
              <a:t>is a serious safety and health risk, caused by the ongoing opioid epidemic</a:t>
            </a:r>
            <a:r>
              <a:rPr lang="en-US" sz="2800" dirty="0" smtClean="0"/>
              <a:t>:</a:t>
            </a:r>
          </a:p>
          <a:p>
            <a:endParaRPr lang="en-US" sz="2800" dirty="0" smtClean="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a:p>
          <a:p>
            <a:endParaRPr lang="en-US" sz="2800" dirty="0" smtClean="0"/>
          </a:p>
          <a:p>
            <a:endParaRPr lang="en-US" sz="2800" dirty="0"/>
          </a:p>
        </p:txBody>
      </p:sp>
      <p:sp>
        <p:nvSpPr>
          <p:cNvPr id="54" name="AutoShape 148"/>
          <p:cNvSpPr>
            <a:spLocks noChangeArrowheads="1"/>
          </p:cNvSpPr>
          <p:nvPr/>
        </p:nvSpPr>
        <p:spPr bwMode="auto">
          <a:xfrm>
            <a:off x="714344" y="15358050"/>
            <a:ext cx="8385651" cy="5257655"/>
          </a:xfrm>
          <a:prstGeom prst="roundRect">
            <a:avLst>
              <a:gd name="adj" fmla="val 48148"/>
            </a:avLst>
          </a:prstGeom>
          <a:gradFill rotWithShape="0">
            <a:gsLst>
              <a:gs pos="0">
                <a:srgbClr val="D2D2D2"/>
              </a:gs>
              <a:gs pos="50000">
                <a:srgbClr val="FFFFFF"/>
              </a:gs>
              <a:gs pos="100000">
                <a:srgbClr val="D2D2D2"/>
              </a:gs>
            </a:gsLst>
            <a:lin ang="5400000" scaled="1"/>
          </a:gradFill>
          <a:ln w="38100" cap="rnd">
            <a:solidFill>
              <a:srgbClr val="808080"/>
            </a:solidFill>
            <a:prstDash val="sysDot"/>
            <a:round/>
            <a:headEnd/>
            <a:tailEnd/>
          </a:ln>
          <a:effectLst/>
        </p:spPr>
        <p:txBody>
          <a:bodyPr wrap="none" anchor="ctr"/>
          <a:lstStyle/>
          <a:p>
            <a:endParaRPr lang="en-US" altLang="ko-KR" sz="2800" dirty="0"/>
          </a:p>
        </p:txBody>
      </p:sp>
      <p:sp>
        <p:nvSpPr>
          <p:cNvPr id="55" name="TextBox 54"/>
          <p:cNvSpPr txBox="1"/>
          <p:nvPr/>
        </p:nvSpPr>
        <p:spPr>
          <a:xfrm>
            <a:off x="1409740" y="15556179"/>
            <a:ext cx="7112001" cy="4832093"/>
          </a:xfrm>
          <a:prstGeom prst="rect">
            <a:avLst/>
          </a:prstGeom>
          <a:noFill/>
        </p:spPr>
        <p:txBody>
          <a:bodyPr wrap="square" rtlCol="0">
            <a:spAutoFit/>
          </a:bodyPr>
          <a:lstStyle/>
          <a:p>
            <a:r>
              <a:rPr lang="en-US" sz="2800" dirty="0">
                <a:latin typeface="Arial"/>
                <a:cs typeface="Arial"/>
              </a:rPr>
              <a:t>“Boston collected more than 1 million used syringes in two years.</a:t>
            </a:r>
            <a:r>
              <a:rPr lang="en-US" sz="2800" dirty="0" smtClean="0">
                <a:latin typeface="Arial"/>
                <a:cs typeface="Arial"/>
              </a:rPr>
              <a:t>”</a:t>
            </a:r>
          </a:p>
          <a:p>
            <a:endParaRPr lang="en-US" sz="2800" dirty="0">
              <a:latin typeface="Arial"/>
              <a:cs typeface="Arial"/>
            </a:endParaRPr>
          </a:p>
          <a:p>
            <a:r>
              <a:rPr lang="en-US" sz="2800" dirty="0">
                <a:latin typeface="Arial"/>
                <a:cs typeface="Arial"/>
              </a:rPr>
              <a:t>“Tired of stepping over needles near school, students say enough.</a:t>
            </a:r>
            <a:r>
              <a:rPr lang="en-US" sz="2800" dirty="0" smtClean="0">
                <a:latin typeface="Arial"/>
                <a:cs typeface="Arial"/>
              </a:rPr>
              <a:t>”</a:t>
            </a:r>
          </a:p>
          <a:p>
            <a:endParaRPr lang="en-US" sz="2800" dirty="0">
              <a:latin typeface="Arial"/>
              <a:cs typeface="Arial"/>
            </a:endParaRPr>
          </a:p>
          <a:p>
            <a:r>
              <a:rPr lang="en-US" sz="2800" dirty="0">
                <a:latin typeface="Arial"/>
                <a:cs typeface="Arial"/>
              </a:rPr>
              <a:t>“Parents fed up with ongoing discarded needle threat at Roxbury playground.</a:t>
            </a:r>
            <a:r>
              <a:rPr lang="en-US" sz="2800" dirty="0" smtClean="0">
                <a:latin typeface="Arial"/>
                <a:cs typeface="Arial"/>
              </a:rPr>
              <a:t>”</a:t>
            </a:r>
          </a:p>
          <a:p>
            <a:endParaRPr lang="en-US" sz="2800" dirty="0">
              <a:latin typeface="Arial"/>
              <a:cs typeface="Arial"/>
            </a:endParaRPr>
          </a:p>
          <a:p>
            <a:r>
              <a:rPr lang="en-US" sz="2800" dirty="0">
                <a:latin typeface="Arial"/>
                <a:cs typeface="Arial"/>
              </a:rPr>
              <a:t>“Two girls stuck by used needle while playing during after-school program.</a:t>
            </a:r>
            <a:r>
              <a:rPr lang="en-US" sz="2800" dirty="0" smtClean="0">
                <a:latin typeface="Arial"/>
                <a:cs typeface="Arial"/>
              </a:rPr>
              <a:t>”</a:t>
            </a:r>
            <a:endParaRPr lang="en-US" sz="2800" dirty="0">
              <a:latin typeface="Arial"/>
              <a:cs typeface="Arial"/>
            </a:endParaRPr>
          </a:p>
        </p:txBody>
      </p:sp>
      <p:sp>
        <p:nvSpPr>
          <p:cNvPr id="57" name="Rectangle 56"/>
          <p:cNvSpPr/>
          <p:nvPr/>
        </p:nvSpPr>
        <p:spPr>
          <a:xfrm>
            <a:off x="28456634" y="3184078"/>
            <a:ext cx="8692063" cy="71505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CONCLUSIONS  </a:t>
            </a:r>
            <a:endParaRPr lang="en-US" sz="4400" b="1" dirty="0">
              <a:solidFill>
                <a:schemeClr val="accent3">
                  <a:lumMod val="20000"/>
                  <a:lumOff val="80000"/>
                </a:schemeClr>
              </a:solidFill>
            </a:endParaRPr>
          </a:p>
        </p:txBody>
      </p:sp>
      <p:sp>
        <p:nvSpPr>
          <p:cNvPr id="58" name="Text Box 193"/>
          <p:cNvSpPr txBox="1">
            <a:spLocks noChangeArrowheads="1"/>
          </p:cNvSpPr>
          <p:nvPr/>
        </p:nvSpPr>
        <p:spPr bwMode="auto">
          <a:xfrm>
            <a:off x="28456634" y="3894230"/>
            <a:ext cx="8692063" cy="6740261"/>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Arial"/>
              <a:buChar char="•"/>
            </a:pPr>
            <a:r>
              <a:rPr lang="en-US" sz="2800" dirty="0" smtClean="0">
                <a:latin typeface="Arial"/>
                <a:cs typeface="Arial"/>
              </a:rPr>
              <a:t>Discarded </a:t>
            </a:r>
            <a:r>
              <a:rPr lang="en-US" sz="2800" dirty="0">
                <a:latin typeface="Arial"/>
                <a:cs typeface="Arial"/>
              </a:rPr>
              <a:t>needles in playgrounds, parks, near school during recess or on the sidewalk outside </a:t>
            </a:r>
            <a:r>
              <a:rPr lang="en-US" sz="2800" dirty="0" smtClean="0">
                <a:latin typeface="Arial"/>
                <a:cs typeface="Arial"/>
              </a:rPr>
              <a:t>children’s home is </a:t>
            </a:r>
            <a:r>
              <a:rPr lang="en-US" sz="2800" b="1" dirty="0" smtClean="0">
                <a:latin typeface="Arial"/>
                <a:cs typeface="Arial"/>
              </a:rPr>
              <a:t>a serious health and safety issue</a:t>
            </a:r>
            <a:r>
              <a:rPr lang="en-US" sz="2800" dirty="0" smtClean="0">
                <a:latin typeface="Arial"/>
                <a:cs typeface="Arial"/>
              </a:rPr>
              <a:t>.</a:t>
            </a:r>
          </a:p>
          <a:p>
            <a:pPr marL="457200" indent="-457200" eaLnBrk="1" hangingPunct="1">
              <a:buFont typeface="Arial"/>
              <a:buChar char="•"/>
            </a:pPr>
            <a:endParaRPr lang="en-US" sz="2800" dirty="0">
              <a:latin typeface="Arial"/>
              <a:cs typeface="Arial"/>
            </a:endParaRPr>
          </a:p>
          <a:p>
            <a:pPr marL="457200" indent="-457200" eaLnBrk="1" hangingPunct="1">
              <a:buFont typeface="Arial"/>
              <a:buChar char="•"/>
            </a:pPr>
            <a:r>
              <a:rPr lang="en-US" sz="2800" dirty="0" smtClean="0">
                <a:latin typeface="Arial"/>
                <a:cs typeface="Arial"/>
              </a:rPr>
              <a:t>More safe needle disposal sites are required.</a:t>
            </a:r>
          </a:p>
          <a:p>
            <a:pPr marL="457200" indent="-457200" eaLnBrk="1" hangingPunct="1">
              <a:buFont typeface="Arial"/>
              <a:buChar char="•"/>
            </a:pPr>
            <a:endParaRPr lang="en-US" sz="2800" dirty="0">
              <a:latin typeface="Arial"/>
              <a:cs typeface="Arial"/>
            </a:endParaRPr>
          </a:p>
          <a:p>
            <a:pPr marL="457200" indent="-457200" eaLnBrk="1" hangingPunct="1">
              <a:buFont typeface="Arial"/>
              <a:buChar char="•"/>
            </a:pPr>
            <a:r>
              <a:rPr lang="en-US" sz="2800" dirty="0" smtClean="0">
                <a:latin typeface="Arial"/>
                <a:cs typeface="Arial"/>
              </a:rPr>
              <a:t>Voices of parents need to be heard by the city. Collaboration among the city, schools, community organizations, and parents is required to address the issue.</a:t>
            </a:r>
          </a:p>
          <a:p>
            <a:pPr marL="457200" indent="-457200" eaLnBrk="1" hangingPunct="1">
              <a:buFont typeface="Arial"/>
              <a:buChar char="•"/>
            </a:pPr>
            <a:endParaRPr lang="en-US" sz="2800" dirty="0">
              <a:latin typeface="Arial"/>
              <a:cs typeface="Arial"/>
            </a:endParaRPr>
          </a:p>
          <a:p>
            <a:pPr marL="457200" indent="-457200" eaLnBrk="1" hangingPunct="1">
              <a:buFont typeface="Arial"/>
              <a:buChar char="•"/>
            </a:pPr>
            <a:r>
              <a:rPr lang="en-US" sz="2800" dirty="0" smtClean="0">
                <a:latin typeface="Arial"/>
                <a:cs typeface="Arial"/>
              </a:rPr>
              <a:t>Boston residents or community organizations are welcome to use the data maps for advocacy work or community discussion.</a:t>
            </a:r>
          </a:p>
        </p:txBody>
      </p:sp>
      <p:sp>
        <p:nvSpPr>
          <p:cNvPr id="59" name="Rectangle 58"/>
          <p:cNvSpPr/>
          <p:nvPr/>
        </p:nvSpPr>
        <p:spPr>
          <a:xfrm>
            <a:off x="28456634" y="11079300"/>
            <a:ext cx="8692063" cy="71505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FUTURE DIRECTIONS  </a:t>
            </a:r>
            <a:endParaRPr lang="en-US" sz="4400" b="1" dirty="0">
              <a:solidFill>
                <a:schemeClr val="accent3">
                  <a:lumMod val="20000"/>
                  <a:lumOff val="80000"/>
                </a:schemeClr>
              </a:solidFill>
            </a:endParaRPr>
          </a:p>
        </p:txBody>
      </p:sp>
      <p:sp>
        <p:nvSpPr>
          <p:cNvPr id="64" name="Text Box 193"/>
          <p:cNvSpPr txBox="1">
            <a:spLocks noChangeArrowheads="1"/>
          </p:cNvSpPr>
          <p:nvPr/>
        </p:nvSpPr>
        <p:spPr bwMode="auto">
          <a:xfrm>
            <a:off x="28456634" y="11794353"/>
            <a:ext cx="8692063" cy="1569614"/>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Arial"/>
                <a:cs typeface="Arial"/>
              </a:rPr>
              <a:t>Vital Village will continue to co-develop data tools with our community that could be informative to Boston families and useful to advocacy work.</a:t>
            </a:r>
          </a:p>
        </p:txBody>
      </p:sp>
      <p:sp>
        <p:nvSpPr>
          <p:cNvPr id="65" name="Text Box 193"/>
          <p:cNvSpPr txBox="1">
            <a:spLocks noChangeArrowheads="1"/>
          </p:cNvSpPr>
          <p:nvPr/>
        </p:nvSpPr>
        <p:spPr bwMode="auto">
          <a:xfrm>
            <a:off x="28456634" y="13875444"/>
            <a:ext cx="8692063" cy="6740261"/>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smtClean="0">
                <a:latin typeface="Arial"/>
                <a:cs typeface="Arial"/>
              </a:rPr>
              <a:t>Acknowledgements</a:t>
            </a:r>
          </a:p>
          <a:p>
            <a:pPr eaLnBrk="1" hangingPunct="1"/>
            <a:r>
              <a:rPr lang="en-US" sz="2800" dirty="0" smtClean="0"/>
              <a:t>Community </a:t>
            </a:r>
            <a:r>
              <a:rPr lang="en-US" sz="2800" dirty="0"/>
              <a:t>Housing Data Tool is the product of Vital Village Network’s Community Data Workgroup: a team of diverse individual and organizational community partners who are all interested in supporting Boston families in obtaining safe, affordable, high quality housing. </a:t>
            </a:r>
            <a:endParaRPr lang="en-US" sz="2800" dirty="0" smtClean="0"/>
          </a:p>
          <a:p>
            <a:pPr eaLnBrk="1" hangingPunct="1"/>
            <a:endParaRPr lang="en-US" sz="2800" dirty="0">
              <a:latin typeface="Arial"/>
              <a:cs typeface="Arial"/>
            </a:endParaRPr>
          </a:p>
          <a:p>
            <a:pPr algn="ctr" eaLnBrk="1" hangingPunct="1"/>
            <a:r>
              <a:rPr lang="en-US" sz="2800" b="1" dirty="0" smtClean="0">
                <a:latin typeface="Arial"/>
                <a:cs typeface="Arial"/>
              </a:rPr>
              <a:t>References</a:t>
            </a:r>
            <a:endParaRPr lang="en-US" sz="2800" b="1" dirty="0"/>
          </a:p>
          <a:p>
            <a:pPr eaLnBrk="1" hangingPunct="1"/>
            <a:r>
              <a:rPr lang="en-US" sz="2800" dirty="0" smtClean="0"/>
              <a:t>Data </a:t>
            </a:r>
            <a:r>
              <a:rPr lang="en-US" sz="2800" dirty="0"/>
              <a:t>source: City of Boston (2019). Analyze Boston: 311 Service Requests. </a:t>
            </a:r>
            <a:endParaRPr lang="en-US" sz="2800" dirty="0" smtClean="0"/>
          </a:p>
          <a:p>
            <a:pPr eaLnBrk="1" hangingPunct="1"/>
            <a:endParaRPr lang="en-US" sz="2800" dirty="0" smtClean="0">
              <a:latin typeface="Arial"/>
              <a:cs typeface="Arial"/>
            </a:endParaRPr>
          </a:p>
          <a:p>
            <a:pPr algn="ctr" eaLnBrk="1" hangingPunct="1"/>
            <a:r>
              <a:rPr lang="en-US" sz="2800" b="1" dirty="0" smtClean="0">
                <a:latin typeface="Arial"/>
                <a:cs typeface="Arial"/>
              </a:rPr>
              <a:t>Contact Information</a:t>
            </a:r>
          </a:p>
          <a:p>
            <a:pPr eaLnBrk="1" hangingPunct="1"/>
            <a:r>
              <a:rPr lang="en-US" sz="2800" dirty="0" smtClean="0">
                <a:latin typeface="Arial"/>
                <a:cs typeface="Arial"/>
              </a:rPr>
              <a:t>Soojin Conover: </a:t>
            </a:r>
            <a:r>
              <a:rPr lang="en-US" sz="2800" dirty="0" smtClean="0">
                <a:hlinkClick r:id="rId6"/>
              </a:rPr>
              <a:t>soojin.conover</a:t>
            </a:r>
            <a:r>
              <a:rPr lang="en-US" sz="2800" dirty="0">
                <a:hlinkClick r:id="rId6"/>
              </a:rPr>
              <a:t>@</a:t>
            </a:r>
            <a:r>
              <a:rPr lang="en-US" sz="2800" dirty="0" smtClean="0">
                <a:hlinkClick r:id="rId6"/>
              </a:rPr>
              <a:t>bmc.org</a:t>
            </a:r>
            <a:endParaRPr lang="en-US" sz="2800" dirty="0" smtClean="0"/>
          </a:p>
          <a:p>
            <a:pPr eaLnBrk="1" hangingPunct="1"/>
            <a:r>
              <a:rPr lang="en-US" sz="2800" dirty="0" smtClean="0"/>
              <a:t>Website</a:t>
            </a:r>
            <a:r>
              <a:rPr lang="en-US" sz="2800" dirty="0"/>
              <a:t>: </a:t>
            </a:r>
            <a:r>
              <a:rPr lang="en-US" sz="2800" u="sng" dirty="0">
                <a:hlinkClick r:id="rId7"/>
              </a:rPr>
              <a:t>https://www.vitalvillage.org</a:t>
            </a:r>
            <a:r>
              <a:rPr lang="en-US" sz="2800" u="sng" dirty="0" smtClean="0">
                <a:hlinkClick r:id="rId7"/>
              </a:rPr>
              <a:t>/</a:t>
            </a:r>
            <a:endParaRPr lang="en-US" sz="2800" dirty="0"/>
          </a:p>
        </p:txBody>
      </p:sp>
      <p:pic>
        <p:nvPicPr>
          <p:cNvPr id="66" name="Picture 65">
            <a:extLst>
              <a:ext uri="{FF2B5EF4-FFF2-40B4-BE49-F238E27FC236}">
                <a16:creationId xmlns="" xmlns:a16="http://schemas.microsoft.com/office/drawing/2014/main" id="{7BD8991B-C006-7743-BBDE-53B04844D4D0}"/>
              </a:ext>
            </a:extLst>
          </p:cNvPr>
          <p:cNvPicPr/>
          <p:nvPr/>
        </p:nvPicPr>
        <p:blipFill>
          <a:blip r:embed="rId8">
            <a:extLst>
              <a:ext uri="{28A0092B-C50C-407E-A947-70E740481C1C}">
                <a14:useLocalDpi xmlns:a14="http://schemas.microsoft.com/office/drawing/2010/main" val="0"/>
              </a:ext>
            </a:extLst>
          </a:blip>
          <a:stretch>
            <a:fillRect/>
          </a:stretch>
        </p:blipFill>
        <p:spPr>
          <a:xfrm>
            <a:off x="1275978" y="566517"/>
            <a:ext cx="7824017" cy="1979624"/>
          </a:xfrm>
          <a:prstGeom prst="rect">
            <a:avLst/>
          </a:prstGeom>
        </p:spPr>
      </p:pic>
      <p:pic>
        <p:nvPicPr>
          <p:cNvPr id="72" name="Picture 71" descr="logo-new (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048754" y="566517"/>
            <a:ext cx="3410556" cy="2152913"/>
          </a:xfrm>
          <a:prstGeom prst="rect">
            <a:avLst/>
          </a:prstGeom>
          <a:solidFill>
            <a:schemeClr val="bg1"/>
          </a:solidFill>
        </p:spPr>
      </p:pic>
    </p:spTree>
    <p:extLst>
      <p:ext uri="{BB962C8B-B14F-4D97-AF65-F5344CB8AC3E}">
        <p14:creationId xmlns:p14="http://schemas.microsoft.com/office/powerpoint/2010/main" val="16634310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TotalTime>
  <Words>550</Words>
  <Application>Microsoft Macintosh PowerPoint</Application>
  <PresentationFormat>Custom</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ePB employee</dc:creator>
  <cp:lastModifiedBy>soojin min</cp:lastModifiedBy>
  <cp:revision>25</cp:revision>
  <dcterms:created xsi:type="dcterms:W3CDTF">2017-08-28T19:07:22Z</dcterms:created>
  <dcterms:modified xsi:type="dcterms:W3CDTF">2019-09-05T15:51:07Z</dcterms:modified>
</cp:coreProperties>
</file>